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6" r:id="rId3"/>
    <p:sldId id="257" r:id="rId4"/>
    <p:sldId id="258" r:id="rId5"/>
    <p:sldId id="259" r:id="rId6"/>
    <p:sldId id="263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0829"/>
  </p:normalViewPr>
  <p:slideViewPr>
    <p:cSldViewPr snapToGrid="0" snapToObjects="1">
      <p:cViewPr>
        <p:scale>
          <a:sx n="93" d="100"/>
          <a:sy n="93" d="100"/>
        </p:scale>
        <p:origin x="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C9045-A1C7-7C40-A640-9037B20ECA4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62CC1-832C-F045-A69D-048D4D84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9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www.researchgate.net/publication/220764870_Forecasting_Skewed_Biased_Stochastic_Ozone_Days_Analyses_and_Solution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was collected from 1998 to 2004 at the Houston, Galveston and Brazoria area.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is the eight hour peak set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eighthr.data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dataset contains temperature, wind speed,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wind direction, humidity level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measured at different time throughout the day.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this study was to help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Texas Commission on Environmental Quality (TCEQ)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highly accurate ozone level alarm forecasting models for the Houston area, (where these technical difficulties come together in one single problem.)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Forecast skewed biased stochastic ozone days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Key characteristics of this problem that are challenging and interesting include: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is sparse (72 features, and 2% or 5% positives depending on the criteria of "ozone days"),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evolving over time from year to year,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limited in collected data size (7 years or around 2500 data entries),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contains a large number of irrelevant features,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is biased in terms of "sample selection bias", and 6) the true model is stochastic as a function of measurable factors. </a:t>
            </a:r>
          </a:p>
          <a:p>
            <a:pPr marL="228600" indent="-228600">
              <a:buAutoNum type="arabicParenR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en-US" dirty="0" smtClean="0">
                <a:hlinkClick r:id="rId3"/>
              </a:rPr>
              <a:t>https://www.researchgate.net/publication/220764870_Forecasting_Skewed_Biased_Stochastic_Ozone_Days_Analyses_and_Solutions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9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n = 0.5: </a:t>
            </a:r>
          </a:p>
          <a:p>
            <a:r>
              <a:rPr lang="en-US" dirty="0" smtClean="0"/>
              <a:t>Logistic has the small</a:t>
            </a:r>
            <a:r>
              <a:rPr lang="en-US" baseline="0" dirty="0" smtClean="0"/>
              <a:t> train error but high test error. This indicate bad at predicting.</a:t>
            </a:r>
          </a:p>
          <a:p>
            <a:r>
              <a:rPr lang="en-US" baseline="0" dirty="0" smtClean="0"/>
              <a:t>RF overfitting, </a:t>
            </a:r>
            <a:r>
              <a:rPr lang="en-US" baseline="0" dirty="0" err="1" smtClean="0"/>
              <a:t>ntree</a:t>
            </a:r>
            <a:r>
              <a:rPr lang="en-US" baseline="0" dirty="0" smtClean="0"/>
              <a:t> = 300, we can change the number of trees to decrease overfitting. </a:t>
            </a:r>
          </a:p>
          <a:p>
            <a:r>
              <a:rPr lang="en-US" baseline="0" dirty="0" smtClean="0"/>
              <a:t>SVM has large variation in train error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n=0.9:</a:t>
            </a:r>
          </a:p>
          <a:p>
            <a:r>
              <a:rPr lang="en-US" baseline="0" dirty="0" smtClean="0"/>
              <a:t>SVM has the least train error and a great difference between train set and test set, this might indicate that SVM is not an appropriate model in terms of forecasting.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results of test error for both 0.5n and 0.9n are similar. </a:t>
            </a:r>
          </a:p>
          <a:p>
            <a:r>
              <a:rPr lang="en-US" baseline="0" dirty="0" smtClean="0"/>
              <a:t>There is no much difference in minimum cv error among lasso, ridge, and </a:t>
            </a:r>
            <a:r>
              <a:rPr lang="en-US" baseline="0" dirty="0" err="1" smtClean="0"/>
              <a:t>svm</a:t>
            </a:r>
            <a:r>
              <a:rPr lang="en-US" baseline="0" dirty="0" smtClean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error</a:t>
            </a:r>
            <a:r>
              <a:rPr lang="en-US" baseline="0" dirty="0" smtClean="0"/>
              <a:t> rate for SVM model is really similar for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results are very similar in both training set. The only difference is when cost increasing, 0.9 training set has slightly more error than 0.5 training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6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fold cv rate VS</a:t>
            </a:r>
            <a:r>
              <a:rPr lang="en-US" baseline="0" dirty="0" smtClean="0"/>
              <a:t> ratio. Ratio = ration between the l2 norm of the models and coefficient estimated against least square coefficient estimated. </a:t>
            </a:r>
          </a:p>
          <a:p>
            <a:endParaRPr lang="en-US" dirty="0" smtClean="0"/>
          </a:p>
          <a:p>
            <a:r>
              <a:rPr lang="en-US" dirty="0" smtClean="0"/>
              <a:t>Overall,</a:t>
            </a:r>
            <a:r>
              <a:rPr lang="en-US" baseline="0" dirty="0" smtClean="0"/>
              <a:t> l</a:t>
            </a:r>
            <a:r>
              <a:rPr lang="en-US" dirty="0" smtClean="0"/>
              <a:t>asso</a:t>
            </a:r>
            <a:r>
              <a:rPr lang="en-US" baseline="0" dirty="0" smtClean="0"/>
              <a:t> and ridge have similar behavior, but there is slightly difference between these two models.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train size is 0.5:</a:t>
            </a:r>
          </a:p>
          <a:p>
            <a:r>
              <a:rPr lang="en-US" baseline="0" dirty="0" smtClean="0"/>
              <a:t>As lambda increases, the error rate for ridge tends to increase more than lasso.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train size is 0.9:</a:t>
            </a:r>
          </a:p>
          <a:p>
            <a:r>
              <a:rPr lang="en-US" baseline="0" dirty="0" smtClean="0"/>
              <a:t>As lambda increases, the error rate for lasso tends to increase more than ridge.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Bias increases, and variance decreases??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Lasso takes more time than ridge, it’s more computational costly.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76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time it takes to run different</a:t>
            </a:r>
            <a:r>
              <a:rPr lang="en-US" baseline="0" dirty="0" smtClean="0"/>
              <a:t> models using different sample size have similar results. </a:t>
            </a:r>
          </a:p>
          <a:p>
            <a:r>
              <a:rPr lang="en-US" baseline="0" dirty="0" smtClean="0"/>
              <a:t> SVM takes the longest time to cross-validate, while logistic regression takes the shortest time. </a:t>
            </a:r>
          </a:p>
          <a:p>
            <a:r>
              <a:rPr lang="en-US" baseline="0" dirty="0" smtClean="0"/>
              <a:t>As we increase the training size, the procedure time for each model also increases.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importance of parameters are really similar for Lasso model in these two different training set.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 ridge, the level of importance for these 73 parameters are a little bit different.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V43, V52, and V19 appeared in both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conclusion, after analyzing</a:t>
            </a:r>
            <a:r>
              <a:rPr lang="en-US" baseline="0" dirty="0" smtClean="0"/>
              <a:t> the performance and cost for these five models, I would recommend to use ridge to forecast the Ozone level detection. Because it has the best performance and a relatively fast procedure time.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Random forest is overfitting, so we might need to tune the parameters and adjust the tree size to </a:t>
            </a:r>
            <a:r>
              <a:rPr lang="en-US" baseline="0" smtClean="0"/>
              <a:t>avoid overfitting.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62CC1-832C-F045-A69D-048D4D848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5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4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9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7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5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2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36D93-B717-3544-9530-2B0D7C8D7E6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50CCF-F593-4F41-9AED-8D0C506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Ozone Level </a:t>
            </a:r>
            <a:r>
              <a:rPr lang="en-US" dirty="0"/>
              <a:t>D</a:t>
            </a:r>
            <a:r>
              <a:rPr lang="en-US" dirty="0" smtClean="0"/>
              <a:t>etection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 9891</a:t>
            </a:r>
          </a:p>
          <a:p>
            <a:r>
              <a:rPr lang="en-US" dirty="0" smtClean="0"/>
              <a:t>Yandi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5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402" y="659914"/>
            <a:ext cx="6725288" cy="9111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Ozone level detection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5425" y="1900990"/>
            <a:ext cx="9144000" cy="409802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/>
              <a:t>Number of Instances (N): 1847 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/>
              <a:t>Original dataset: 2356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/>
              <a:t>Null values: 689  </a:t>
            </a:r>
            <a:endParaRPr lang="en-US" dirty="0" smtClean="0"/>
          </a:p>
          <a:p>
            <a:pPr marL="800100" lvl="1" indent="-342900" algn="l">
              <a:buFont typeface="Arial" charset="0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Number of Attributes (P): 73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Sample size (S): 50</a:t>
            </a:r>
          </a:p>
          <a:p>
            <a:pPr lvl="1" algn="l"/>
            <a:endParaRPr lang="en-US" dirty="0" smtClean="0"/>
          </a:p>
          <a:p>
            <a:pPr algn="l"/>
            <a:r>
              <a:rPr lang="en-US" dirty="0" smtClean="0"/>
              <a:t>Imbalance:   (93% : 7%)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/>
              <a:t>0: normal day  = 1719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/>
              <a:t>1: Ozone day = 128</a:t>
            </a:r>
          </a:p>
          <a:p>
            <a:pPr marL="800100" lvl="1" indent="-342900" algn="l">
              <a:buFont typeface="Arial" charset="0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Motivation: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/>
              <a:t>Determine which attributes are more relevant to detect Ozone level</a:t>
            </a:r>
          </a:p>
          <a:p>
            <a:pPr marL="800100" lvl="1" indent="-342900" algn="l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5612"/>
          <a:stretch/>
        </p:blipFill>
        <p:spPr>
          <a:xfrm>
            <a:off x="556404" y="1397024"/>
            <a:ext cx="5444163" cy="431797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lh4.googleusercontent.com/lR5tVzLEgWVQZMBes0Ym5dzYwf5VVZ2JHO3x4WJbWlvfhs53I77Ux_k_gARTyZuKRVmE5xLg7Hwc1j6gQ50GMpJleTjyUAswHf7yCa4Ug6RmtKtFLkp9l4jFribijkmQtNi7Iu_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r="25128"/>
          <a:stretch/>
        </p:blipFill>
        <p:spPr bwMode="auto">
          <a:xfrm>
            <a:off x="6253817" y="1318296"/>
            <a:ext cx="5176183" cy="43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3467" y="664551"/>
            <a:ext cx="28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comparison: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4767" y="1027692"/>
            <a:ext cx="12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Train size = 0.5</a:t>
            </a:r>
            <a:endParaRPr lang="en-US" sz="1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370527" y="1010519"/>
            <a:ext cx="12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Train size = 0.9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85246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5.googleusercontent.com/OKHzvwzbUfFpqxas2_6csamkTh33ugZ4tcNytJZ2Wwu0MwAJENyg6JtLsTmP3LdfpY8rH21Ny9V418hgUNRZYeKp4y_E8HHn1Y3UAzaj_-LYTSlgTwlufVzDSMjyBwm1dxsX7Rv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4723" y="1880295"/>
            <a:ext cx="5294716" cy="31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txP8_vKpQ4Mz8sTy1WS6IGnmQ_qvNjfgSxeH-4hLlYPafGFkBeX22j5Z_tWArk1QkqMqtJALF6I58x9u3WrM34GTEcbvUTfbrPDqc14MPwC5fn3uf1ylx2d0TnPcBYRTlcOhJwz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28" y="1880295"/>
            <a:ext cx="5294715" cy="31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1128" y="780068"/>
            <a:ext cx="2145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SVM CV </a:t>
            </a:r>
            <a:r>
              <a:rPr lang="en-US" sz="2000" dirty="0" err="1" smtClean="0"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Heatmap</a:t>
            </a:r>
            <a:endParaRPr lang="en-US" sz="2000" dirty="0"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9615" y="1284142"/>
            <a:ext cx="1399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Train size = 0.5</a:t>
            </a: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362561" y="1284142"/>
            <a:ext cx="1399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Train size </a:t>
            </a:r>
            <a:r>
              <a:rPr lang="en-US" sz="1600" smtClean="0"/>
              <a:t>= 0.9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8185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s://lh4.googleusercontent.com/PvG6Dv44zQl6bqBV5mHJhjDwhG-pGCweaKKg_TpnbSk3p_MPtaFGgOz7kJXwNkLD7bMoTao-askt0MUnbAHy7I-JXFEwsFCel9wRqHbnJzwiZzwb5YOg_WKRZ9JdOc5f5R7azS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2537" y="1873677"/>
            <a:ext cx="5294716" cy="31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lh4.googleusercontent.com/Y2gjzfzPWoIipAyvJPaKcRjNHxIncVhTFWk_2xmdvXInTmk--_6KCIRBy8xP-w_LMjBumidJgynCEqhVngOp1Tw4_hcLATVWeiivdCDwOaAQV1N8I5l--JoGf5XpGkzj_flWkCk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508" y="1873677"/>
            <a:ext cx="5294715" cy="31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8937" y="508619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508" y="776759"/>
            <a:ext cx="4529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10-fold CV Curves from Lasso and Ridge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775727" y="1208951"/>
            <a:ext cx="1399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m = 25</a:t>
            </a:r>
            <a:endParaRPr lang="en-US" sz="1600" dirty="0" smtClean="0"/>
          </a:p>
          <a:p>
            <a:r>
              <a:rPr lang="en-US" sz="1600" dirty="0" smtClean="0"/>
              <a:t>Train size = 0.5</a:t>
            </a:r>
          </a:p>
        </p:txBody>
      </p:sp>
      <p:sp>
        <p:nvSpPr>
          <p:cNvPr id="6" name="Rectangle 5"/>
          <p:cNvSpPr/>
          <p:nvPr/>
        </p:nvSpPr>
        <p:spPr>
          <a:xfrm>
            <a:off x="6378673" y="1176869"/>
            <a:ext cx="13992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m = 25</a:t>
            </a:r>
          </a:p>
          <a:p>
            <a:r>
              <a:rPr lang="en-US" sz="1600" dirty="0" smtClean="0"/>
              <a:t>Train size = 0.9</a:t>
            </a:r>
          </a:p>
        </p:txBody>
      </p:sp>
    </p:spTree>
    <p:extLst>
      <p:ext uri="{BB962C8B-B14F-4D97-AF65-F5344CB8AC3E}">
        <p14:creationId xmlns:p14="http://schemas.microsoft.com/office/powerpoint/2010/main" val="8835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40798"/>
              </p:ext>
            </p:extLst>
          </p:nvPr>
        </p:nvGraphicFramePr>
        <p:xfrm>
          <a:off x="1817687" y="2534178"/>
          <a:ext cx="81280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693332"/>
                <a:gridCol w="10160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Logistic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Lasso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Ridge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alpha val="61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</a:t>
                      </a:r>
                      <a:r>
                        <a:rPr lang="en-US" sz="1200" baseline="0" dirty="0" smtClean="0"/>
                        <a:t> (0.5n)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0.13334</a:t>
                      </a:r>
                      <a:endParaRPr lang="hr-HR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13.27668</a:t>
                      </a:r>
                      <a:endParaRPr lang="is-IS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0.06326</a:t>
                      </a:r>
                      <a:endParaRPr lang="is-IS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0.86644</a:t>
                      </a:r>
                      <a:endParaRPr lang="nb-NO" sz="12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71.74018</a:t>
                      </a:r>
                      <a:endParaRPr lang="nb-NO" sz="12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Time</a:t>
                      </a:r>
                      <a:r>
                        <a:rPr lang="en-US" sz="1200" baseline="0" dirty="0" smtClean="0"/>
                        <a:t> (0.9n)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0.18442</a:t>
                      </a:r>
                      <a:endParaRPr lang="is-IS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14.12958</a:t>
                      </a:r>
                      <a:endParaRPr lang="hr-HR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3.27736</a:t>
                      </a:r>
                      <a:endParaRPr lang="hr-HR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1.749</a:t>
                      </a:r>
                      <a:endParaRPr lang="nb-NO" sz="12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210.5241</a:t>
                      </a:r>
                      <a:endParaRPr lang="cs-CZ" sz="1200" dirty="0">
                        <a:effectLst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24200" y="352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124200" y="3521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7350" y="1285876"/>
            <a:ext cx="315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Model Procedure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83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9F529C3-C941-49FD-8C67-82F134F64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0586029-32A0-47E5-9AEC-AE3ABA6B9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lh5.googleusercontent.com/jA0ZWomjcWNrVe_B7yuaqpnrQgz4LnLHm1FDhET8GDJ0jcZkWz3wmcbmWGh9UFMojbVIUn0SEa8AVRVBzozsfCZYvvYu3DvgE9Cf3ijrXDhZO-Io8Sg2nPrbJiauPY41Leucc69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27" y="1760295"/>
            <a:ext cx="5294716" cy="31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8C730EAB-A532-4295-A302-FB4B90DB9F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https://lh4.googleusercontent.com/a13SL3hnh3RhhoNT_utl4Kr0HGSi4uH3JIWm1cRY2-e9CT4GY2lBXlHeTpApP93n0ZB9TFnDcitHIo5tuwEHtxojKeuTe2ncLEfmqqypwdPkF3dqD6pCd5sj18UKbg2zkL-BhcB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116" y="1760294"/>
            <a:ext cx="5294715" cy="31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2989" y="691581"/>
            <a:ext cx="18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Coefficient Plot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2988" y="1143000"/>
            <a:ext cx="272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 size = 0.5</a:t>
            </a:r>
          </a:p>
          <a:p>
            <a:r>
              <a:rPr lang="en-US" sz="1400" dirty="0" smtClean="0"/>
              <a:t>Lasso: V43 &gt; V52 &gt; V20</a:t>
            </a:r>
          </a:p>
          <a:p>
            <a:r>
              <a:rPr lang="en-US" sz="1400" dirty="0" smtClean="0"/>
              <a:t>Ridge: V52 &gt; V20 &gt; V43 &gt; V19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504159" y="1143000"/>
            <a:ext cx="2653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Train size = 0.9</a:t>
            </a:r>
          </a:p>
          <a:p>
            <a:r>
              <a:rPr lang="en-US" sz="1400" dirty="0" smtClean="0"/>
              <a:t>Lasso: V43 &gt; V19 &gt; V52 &gt; V39</a:t>
            </a:r>
          </a:p>
          <a:p>
            <a:r>
              <a:rPr lang="en-US" sz="1400" dirty="0" smtClean="0"/>
              <a:t>Ridge: V19&gt; V43&gt; V52 &gt; V42</a:t>
            </a:r>
            <a:endParaRPr lang="en-US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42988" y="5022818"/>
            <a:ext cx="348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V19: </a:t>
            </a:r>
            <a:r>
              <a:rPr lang="sk-SK" sz="1200" dirty="0" smtClean="0"/>
              <a:t>WSR17 </a:t>
            </a:r>
            <a:r>
              <a:rPr lang="sk-SK" sz="1200" dirty="0" smtClean="0"/>
              <a:t>– </a:t>
            </a:r>
            <a:r>
              <a:rPr lang="sk-SK" sz="1200" dirty="0" err="1" smtClean="0"/>
              <a:t>wind</a:t>
            </a:r>
            <a:r>
              <a:rPr lang="sk-SK" sz="1200" dirty="0" smtClean="0"/>
              <a:t> </a:t>
            </a:r>
            <a:r>
              <a:rPr lang="sk-SK" sz="1200" dirty="0" err="1" smtClean="0"/>
              <a:t>speed</a:t>
            </a:r>
            <a:r>
              <a:rPr lang="sk-SK" sz="1200" dirty="0" smtClean="0"/>
              <a:t> at 17:00pm</a:t>
            </a:r>
            <a:endParaRPr lang="en-US" sz="1200" dirty="0" smtClean="0"/>
          </a:p>
          <a:p>
            <a:r>
              <a:rPr lang="en-US" sz="1200" dirty="0" smtClean="0"/>
              <a:t>V20: </a:t>
            </a:r>
            <a:r>
              <a:rPr lang="sk-SK" sz="1200" dirty="0" smtClean="0"/>
              <a:t>WSR18 – </a:t>
            </a:r>
            <a:r>
              <a:rPr lang="sk-SK" sz="1200" dirty="0" err="1" smtClean="0"/>
              <a:t>wind</a:t>
            </a:r>
            <a:r>
              <a:rPr lang="sk-SK" sz="1200" dirty="0" smtClean="0"/>
              <a:t> </a:t>
            </a:r>
            <a:r>
              <a:rPr lang="sk-SK" sz="1200" dirty="0" err="1" smtClean="0"/>
              <a:t>speed</a:t>
            </a:r>
            <a:r>
              <a:rPr lang="sk-SK" sz="1200" dirty="0" smtClean="0"/>
              <a:t> at 18:00pm</a:t>
            </a:r>
            <a:endParaRPr lang="en-US" sz="1200" dirty="0" smtClean="0"/>
          </a:p>
          <a:p>
            <a:r>
              <a:rPr lang="en-US" sz="1200" dirty="0" smtClean="0"/>
              <a:t>V39: </a:t>
            </a:r>
            <a:r>
              <a:rPr lang="is-IS" sz="1200" dirty="0" smtClean="0"/>
              <a:t>T11 – </a:t>
            </a:r>
            <a:r>
              <a:rPr lang="en-US" sz="1200" dirty="0" smtClean="0"/>
              <a:t>temperature measured at 11:00am</a:t>
            </a:r>
          </a:p>
          <a:p>
            <a:r>
              <a:rPr lang="en-US" sz="1200" dirty="0" smtClean="0"/>
              <a:t>V42: </a:t>
            </a:r>
            <a:r>
              <a:rPr lang="is-IS" sz="1200" dirty="0" smtClean="0"/>
              <a:t>T14 – </a:t>
            </a:r>
            <a:r>
              <a:rPr lang="en-US" sz="1200" dirty="0" smtClean="0"/>
              <a:t>temperature measured at 14:00pm</a:t>
            </a:r>
            <a:endParaRPr lang="en-US" sz="1200" dirty="0" smtClean="0"/>
          </a:p>
          <a:p>
            <a:r>
              <a:rPr lang="en-US" sz="1200" dirty="0" smtClean="0"/>
              <a:t>V43: </a:t>
            </a:r>
            <a:r>
              <a:rPr lang="is-IS" sz="1200" dirty="0" smtClean="0"/>
              <a:t>T15</a:t>
            </a:r>
            <a:r>
              <a:rPr lang="is-IS" sz="1200" dirty="0" smtClean="0"/>
              <a:t> – </a:t>
            </a:r>
            <a:r>
              <a:rPr lang="en-US" sz="1200" dirty="0" smtClean="0"/>
              <a:t>temperature measured at 15:00pm</a:t>
            </a:r>
            <a:endParaRPr lang="en-US" sz="1200" dirty="0" smtClean="0"/>
          </a:p>
          <a:p>
            <a:r>
              <a:rPr lang="en-US" sz="1200" dirty="0" smtClean="0"/>
              <a:t>V52: T_PK – peak </a:t>
            </a:r>
            <a:r>
              <a:rPr lang="en-US" sz="1200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355226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Performance: Ridge &gt; Lasso &gt; </a:t>
            </a:r>
            <a:r>
              <a:rPr lang="en-US" dirty="0" smtClean="0"/>
              <a:t>Random Forest &gt; Logistic &gt; SVM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Cost: Logistic &lt; Random Forest &lt; Ridge &lt; Lasso &lt; SVM</a:t>
            </a:r>
          </a:p>
          <a:p>
            <a:endParaRPr lang="en-US" dirty="0"/>
          </a:p>
          <a:p>
            <a:r>
              <a:rPr lang="en-US" dirty="0" smtClean="0"/>
              <a:t>Tune the hyper parameters and tree size in Random Forest to avoid overfitting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749</Words>
  <Application>Microsoft Macintosh PowerPoint</Application>
  <PresentationFormat>Widescreen</PresentationFormat>
  <Paragraphs>131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Ozone Level Detection </vt:lpstr>
      <vt:lpstr>Ozone level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Ozone level detection </dc:title>
  <dc:creator>claire.yandi.chen@gmail.com</dc:creator>
  <cp:lastModifiedBy>claire.yandi.chen@gmail.com</cp:lastModifiedBy>
  <cp:revision>39</cp:revision>
  <dcterms:created xsi:type="dcterms:W3CDTF">2019-12-10T03:31:31Z</dcterms:created>
  <dcterms:modified xsi:type="dcterms:W3CDTF">2019-12-10T21:31:34Z</dcterms:modified>
</cp:coreProperties>
</file>